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8" d="100"/>
          <a:sy n="108"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12/8/2020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12/8/2020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12/8/2020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12/8/2020</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12/8/2020</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12/8/2020</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12/8/2020</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12/8/2020</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7B44E-8E7E-47DD-BFB2-9B5C068830E8}"/>
              </a:ext>
            </a:extLst>
          </p:cNvPr>
          <p:cNvSpPr>
            <a:spLocks noGrp="1"/>
          </p:cNvSpPr>
          <p:nvPr>
            <p:ph type="ctrTitle"/>
          </p:nvPr>
        </p:nvSpPr>
        <p:spPr/>
        <p:txBody>
          <a:bodyPr/>
          <a:lstStyle/>
          <a:p>
            <a:r>
              <a:rPr lang="en-AU" dirty="0"/>
              <a:t>Christmas MERN Project</a:t>
            </a:r>
          </a:p>
        </p:txBody>
      </p:sp>
      <p:sp>
        <p:nvSpPr>
          <p:cNvPr id="3" name="Subtitle 2">
            <a:extLst>
              <a:ext uri="{FF2B5EF4-FFF2-40B4-BE49-F238E27FC236}">
                <a16:creationId xmlns:a16="http://schemas.microsoft.com/office/drawing/2014/main" id="{31E93AE3-C268-4D17-A5B3-BC078DE6DA23}"/>
              </a:ext>
            </a:extLst>
          </p:cNvPr>
          <p:cNvSpPr>
            <a:spLocks noGrp="1"/>
          </p:cNvSpPr>
          <p:nvPr>
            <p:ph type="subTitle" idx="1"/>
          </p:nvPr>
        </p:nvSpPr>
        <p:spPr/>
        <p:txBody>
          <a:bodyPr/>
          <a:lstStyle/>
          <a:p>
            <a:r>
              <a:rPr lang="en-AU" dirty="0"/>
              <a:t>Your presents is requested at this presentation.</a:t>
            </a:r>
          </a:p>
        </p:txBody>
      </p:sp>
    </p:spTree>
    <p:extLst>
      <p:ext uri="{BB962C8B-B14F-4D97-AF65-F5344CB8AC3E}">
        <p14:creationId xmlns:p14="http://schemas.microsoft.com/office/powerpoint/2010/main" val="3558771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ED454-4CC5-4A24-89FD-0F9F36B58EB9}"/>
              </a:ext>
            </a:extLst>
          </p:cNvPr>
          <p:cNvSpPr>
            <a:spLocks noGrp="1"/>
          </p:cNvSpPr>
          <p:nvPr>
            <p:ph type="title"/>
          </p:nvPr>
        </p:nvSpPr>
        <p:spPr/>
        <p:txBody>
          <a:bodyPr>
            <a:normAutofit fontScale="90000"/>
          </a:bodyPr>
          <a:lstStyle/>
          <a:p>
            <a:r>
              <a:rPr lang="en-AU" dirty="0"/>
              <a:t>Trello-lo-lo-lo-lo-lo-lo-lo and Planning Methodology.</a:t>
            </a:r>
          </a:p>
        </p:txBody>
      </p:sp>
      <p:sp>
        <p:nvSpPr>
          <p:cNvPr id="3" name="Content Placeholder 2">
            <a:extLst>
              <a:ext uri="{FF2B5EF4-FFF2-40B4-BE49-F238E27FC236}">
                <a16:creationId xmlns:a16="http://schemas.microsoft.com/office/drawing/2014/main" id="{9B300139-C245-49DA-B684-A0EA5D397B12}"/>
              </a:ext>
            </a:extLst>
          </p:cNvPr>
          <p:cNvSpPr>
            <a:spLocks noGrp="1"/>
          </p:cNvSpPr>
          <p:nvPr>
            <p:ph idx="1"/>
          </p:nvPr>
        </p:nvSpPr>
        <p:spPr/>
        <p:txBody>
          <a:bodyPr/>
          <a:lstStyle/>
          <a:p>
            <a:r>
              <a:rPr lang="en-AU" dirty="0"/>
              <a:t>Failing to plan is just planning to fail, am I right?</a:t>
            </a:r>
          </a:p>
          <a:p>
            <a:r>
              <a:rPr lang="en-AU" dirty="0"/>
              <a:t>We created a Trello board very early on. It includes all marking criteria, features broken down into MVP and sprinkles, research, user stories and then moves into a Kanban style with to do, backlog, doing, testing and completed. </a:t>
            </a:r>
          </a:p>
          <a:p>
            <a:r>
              <a:rPr lang="en-AU" dirty="0"/>
              <a:t>For our planning methodology we considered both Kanban and scrum, however, the flexibility of Kanban was too much of a draw and we opted to go with the Kanban approach.</a:t>
            </a:r>
          </a:p>
        </p:txBody>
      </p:sp>
    </p:spTree>
    <p:extLst>
      <p:ext uri="{BB962C8B-B14F-4D97-AF65-F5344CB8AC3E}">
        <p14:creationId xmlns:p14="http://schemas.microsoft.com/office/powerpoint/2010/main" val="115598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1" name="Group 30">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2" name="Rectangle 31">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Isosceles Triangle 32">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6" name="Rectangle 35">
            <a:extLst>
              <a:ext uri="{FF2B5EF4-FFF2-40B4-BE49-F238E27FC236}">
                <a16:creationId xmlns:a16="http://schemas.microsoft.com/office/drawing/2014/main" id="{3904BE49-D42F-4F46-B6D8-2F3171216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D57C06C8-18BE-4336-B9E0-3E15ACC93B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9" name="Freeform 5">
              <a:extLst>
                <a:ext uri="{FF2B5EF4-FFF2-40B4-BE49-F238E27FC236}">
                  <a16:creationId xmlns:a16="http://schemas.microsoft.com/office/drawing/2014/main" id="{C1C39E9B-4917-47D7-B9CB-56480F8876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5F7200AE-DDFE-46D2-ABCA-99906B970E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7">
              <a:extLst>
                <a:ext uri="{FF2B5EF4-FFF2-40B4-BE49-F238E27FC236}">
                  <a16:creationId xmlns:a16="http://schemas.microsoft.com/office/drawing/2014/main" id="{CAC40760-2393-4FAE-9A58-F4CDC06716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8">
              <a:extLst>
                <a:ext uri="{FF2B5EF4-FFF2-40B4-BE49-F238E27FC236}">
                  <a16:creationId xmlns:a16="http://schemas.microsoft.com/office/drawing/2014/main" id="{1080422B-1649-4C8E-9459-4214243609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9">
              <a:extLst>
                <a:ext uri="{FF2B5EF4-FFF2-40B4-BE49-F238E27FC236}">
                  <a16:creationId xmlns:a16="http://schemas.microsoft.com/office/drawing/2014/main" id="{0136A7BD-0DB3-401B-A6AB-38BD30D100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0">
              <a:extLst>
                <a:ext uri="{FF2B5EF4-FFF2-40B4-BE49-F238E27FC236}">
                  <a16:creationId xmlns:a16="http://schemas.microsoft.com/office/drawing/2014/main" id="{FD037346-242B-41AF-8CF5-C35284CA24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1">
              <a:extLst>
                <a:ext uri="{FF2B5EF4-FFF2-40B4-BE49-F238E27FC236}">
                  <a16:creationId xmlns:a16="http://schemas.microsoft.com/office/drawing/2014/main" id="{238EBF94-0BBF-4BAE-AE27-729E3AC135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2">
              <a:extLst>
                <a:ext uri="{FF2B5EF4-FFF2-40B4-BE49-F238E27FC236}">
                  <a16:creationId xmlns:a16="http://schemas.microsoft.com/office/drawing/2014/main" id="{3940EFD7-EB1A-47AF-9DC9-7D4FCC6011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3">
              <a:extLst>
                <a:ext uri="{FF2B5EF4-FFF2-40B4-BE49-F238E27FC236}">
                  <a16:creationId xmlns:a16="http://schemas.microsoft.com/office/drawing/2014/main" id="{6BAA7A10-98A8-4931-9BE2-B573EB3767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a:extLst>
                <a:ext uri="{FF2B5EF4-FFF2-40B4-BE49-F238E27FC236}">
                  <a16:creationId xmlns:a16="http://schemas.microsoft.com/office/drawing/2014/main" id="{420223F5-34A9-4388-AF7B-38C76242FC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3CC9C746-C646-4363-B3D3-349B5C18C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3EAA5BC5-AB13-4C8E-9D9D-05DE777C5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7">
              <a:extLst>
                <a:ext uri="{FF2B5EF4-FFF2-40B4-BE49-F238E27FC236}">
                  <a16:creationId xmlns:a16="http://schemas.microsoft.com/office/drawing/2014/main" id="{500FC397-0569-4EC4-926A-DDD62AC495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8">
              <a:extLst>
                <a:ext uri="{FF2B5EF4-FFF2-40B4-BE49-F238E27FC236}">
                  <a16:creationId xmlns:a16="http://schemas.microsoft.com/office/drawing/2014/main" id="{284FF041-FE7D-47CD-830F-7FABF41C7C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a:extLst>
                <a:ext uri="{FF2B5EF4-FFF2-40B4-BE49-F238E27FC236}">
                  <a16:creationId xmlns:a16="http://schemas.microsoft.com/office/drawing/2014/main" id="{224154F3-CDFE-4FFF-92E4-ECEACF4A66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a:extLst>
                <a:ext uri="{FF2B5EF4-FFF2-40B4-BE49-F238E27FC236}">
                  <a16:creationId xmlns:a16="http://schemas.microsoft.com/office/drawing/2014/main" id="{CCE7404D-AA5A-4B82-A875-07F35D7C2D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a:extLst>
                <a:ext uri="{FF2B5EF4-FFF2-40B4-BE49-F238E27FC236}">
                  <a16:creationId xmlns:a16="http://schemas.microsoft.com/office/drawing/2014/main" id="{526B6FED-4F20-4070-95B4-FF6F439E1C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a:extLst>
                <a:ext uri="{FF2B5EF4-FFF2-40B4-BE49-F238E27FC236}">
                  <a16:creationId xmlns:a16="http://schemas.microsoft.com/office/drawing/2014/main" id="{3A75958D-1716-4B5A-A745-AFA4962FA4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a:extLst>
                <a:ext uri="{FF2B5EF4-FFF2-40B4-BE49-F238E27FC236}">
                  <a16:creationId xmlns:a16="http://schemas.microsoft.com/office/drawing/2014/main" id="{531A2051-17DE-4E9D-9EA6-026B97B1A9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9" name="Rectangle 58">
            <a:extLst>
              <a:ext uri="{FF2B5EF4-FFF2-40B4-BE49-F238E27FC236}">
                <a16:creationId xmlns:a16="http://schemas.microsoft.com/office/drawing/2014/main" id="{CE0642A0-80D3-4F37-8249-A07E6F382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80" y="-6706"/>
            <a:ext cx="12194680" cy="4127711"/>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4170526B-3F36-422A-9B25-19F030655F70}"/>
              </a:ext>
            </a:extLst>
          </p:cNvPr>
          <p:cNvPicPr>
            <a:picLocks noGrp="1" noChangeAspect="1"/>
          </p:cNvPicPr>
          <p:nvPr>
            <p:ph idx="1"/>
          </p:nvPr>
        </p:nvPicPr>
        <p:blipFill>
          <a:blip r:embed="rId2"/>
          <a:stretch>
            <a:fillRect/>
          </a:stretch>
        </p:blipFill>
        <p:spPr>
          <a:xfrm>
            <a:off x="318979" y="869610"/>
            <a:ext cx="11552981" cy="2628303"/>
          </a:xfrm>
          <a:prstGeom prst="rect">
            <a:avLst/>
          </a:prstGeom>
          <a:ln w="12700">
            <a:noFill/>
          </a:ln>
        </p:spPr>
      </p:pic>
      <p:grpSp>
        <p:nvGrpSpPr>
          <p:cNvPr id="61" name="Group 60">
            <a:extLst>
              <a:ext uri="{FF2B5EF4-FFF2-40B4-BE49-F238E27FC236}">
                <a16:creationId xmlns:a16="http://schemas.microsoft.com/office/drawing/2014/main" id="{FA760135-24A9-40C9-B45F-2EB5B6420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62" name="Isosceles Triangle 39">
              <a:extLst>
                <a:ext uri="{FF2B5EF4-FFF2-40B4-BE49-F238E27FC236}">
                  <a16:creationId xmlns:a16="http://schemas.microsoft.com/office/drawing/2014/main" id="{20E3CEE0-0CB3-421F-99FC-4585E6243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346BB80-2556-4779-9642-5706CAA33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D2576A2-1233-4EDA-A407-AA41E1F50DDD}"/>
              </a:ext>
            </a:extLst>
          </p:cNvPr>
          <p:cNvSpPr>
            <a:spLocks noGrp="1"/>
          </p:cNvSpPr>
          <p:nvPr>
            <p:ph type="title"/>
          </p:nvPr>
        </p:nvSpPr>
        <p:spPr>
          <a:xfrm>
            <a:off x="1683982" y="4293388"/>
            <a:ext cx="8833655" cy="727748"/>
          </a:xfrm>
        </p:spPr>
        <p:txBody>
          <a:bodyPr vert="horz" lIns="228600" tIns="228600" rIns="228600" bIns="0" rtlCol="0" anchor="b">
            <a:normAutofit fontScale="90000"/>
          </a:bodyPr>
          <a:lstStyle/>
          <a:p>
            <a:pPr>
              <a:lnSpc>
                <a:spcPct val="80000"/>
              </a:lnSpc>
            </a:pPr>
            <a:r>
              <a:rPr lang="en-AU" dirty="0"/>
              <a:t>Let’s take an </a:t>
            </a:r>
            <a:r>
              <a:rPr lang="en-AU" dirty="0" err="1"/>
              <a:t>elfie</a:t>
            </a:r>
            <a:r>
              <a:rPr lang="en-AU" dirty="0"/>
              <a:t> – one of our Trello screenshots.</a:t>
            </a:r>
            <a:endParaRPr lang="en-US" dirty="0"/>
          </a:p>
        </p:txBody>
      </p:sp>
    </p:spTree>
    <p:extLst>
      <p:ext uri="{BB962C8B-B14F-4D97-AF65-F5344CB8AC3E}">
        <p14:creationId xmlns:p14="http://schemas.microsoft.com/office/powerpoint/2010/main" val="1774984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AA57-B8DA-4D62-9B49-2D2722AD4FFC}"/>
              </a:ext>
            </a:extLst>
          </p:cNvPr>
          <p:cNvSpPr>
            <a:spLocks noGrp="1"/>
          </p:cNvSpPr>
          <p:nvPr>
            <p:ph type="ctrTitle"/>
          </p:nvPr>
        </p:nvSpPr>
        <p:spPr/>
        <p:txBody>
          <a:bodyPr/>
          <a:lstStyle/>
          <a:p>
            <a:r>
              <a:rPr lang="en-AU" dirty="0"/>
              <a:t>A round of Santa-</a:t>
            </a:r>
            <a:r>
              <a:rPr lang="en-AU" dirty="0" err="1"/>
              <a:t>plause</a:t>
            </a:r>
            <a:r>
              <a:rPr lang="en-AU" dirty="0"/>
              <a:t>, please.</a:t>
            </a:r>
          </a:p>
        </p:txBody>
      </p:sp>
      <p:sp>
        <p:nvSpPr>
          <p:cNvPr id="3" name="Subtitle 2">
            <a:extLst>
              <a:ext uri="{FF2B5EF4-FFF2-40B4-BE49-F238E27FC236}">
                <a16:creationId xmlns:a16="http://schemas.microsoft.com/office/drawing/2014/main" id="{F56ECDCA-871F-4FC3-870D-F9721EFEB745}"/>
              </a:ext>
            </a:extLst>
          </p:cNvPr>
          <p:cNvSpPr>
            <a:spLocks noGrp="1"/>
          </p:cNvSpPr>
          <p:nvPr>
            <p:ph type="subTitle" idx="1"/>
          </p:nvPr>
        </p:nvSpPr>
        <p:spPr/>
        <p:txBody>
          <a:bodyPr>
            <a:normAutofit/>
          </a:bodyPr>
          <a:lstStyle/>
          <a:p>
            <a:r>
              <a:rPr lang="en-AU" sz="4400" dirty="0"/>
              <a:t>Any questions?</a:t>
            </a:r>
          </a:p>
        </p:txBody>
      </p:sp>
    </p:spTree>
    <p:extLst>
      <p:ext uri="{BB962C8B-B14F-4D97-AF65-F5344CB8AC3E}">
        <p14:creationId xmlns:p14="http://schemas.microsoft.com/office/powerpoint/2010/main" val="2144124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56D7B-E00C-47B3-8D25-92080165293E}"/>
              </a:ext>
            </a:extLst>
          </p:cNvPr>
          <p:cNvSpPr>
            <a:spLocks noGrp="1"/>
          </p:cNvSpPr>
          <p:nvPr>
            <p:ph type="title"/>
          </p:nvPr>
        </p:nvSpPr>
        <p:spPr/>
        <p:txBody>
          <a:bodyPr>
            <a:normAutofit fontScale="90000"/>
          </a:bodyPr>
          <a:lstStyle/>
          <a:p>
            <a:r>
              <a:rPr lang="en-AU" dirty="0"/>
              <a:t>You snow the drill. We’re going to talk about the why.</a:t>
            </a:r>
          </a:p>
        </p:txBody>
      </p:sp>
      <p:sp>
        <p:nvSpPr>
          <p:cNvPr id="3" name="Content Placeholder 2">
            <a:extLst>
              <a:ext uri="{FF2B5EF4-FFF2-40B4-BE49-F238E27FC236}">
                <a16:creationId xmlns:a16="http://schemas.microsoft.com/office/drawing/2014/main" id="{D7CAF0BF-F17D-4087-935B-21C69571B45C}"/>
              </a:ext>
            </a:extLst>
          </p:cNvPr>
          <p:cNvSpPr>
            <a:spLocks noGrp="1"/>
          </p:cNvSpPr>
          <p:nvPr>
            <p:ph idx="1"/>
          </p:nvPr>
        </p:nvSpPr>
        <p:spPr>
          <a:xfrm>
            <a:off x="5118447" y="803186"/>
            <a:ext cx="5892453" cy="5248622"/>
          </a:xfrm>
        </p:spPr>
        <p:txBody>
          <a:bodyPr/>
          <a:lstStyle/>
          <a:p>
            <a:r>
              <a:rPr lang="en-AU" dirty="0"/>
              <a:t>Our client: The big guy in the North Pole – Santa.</a:t>
            </a:r>
          </a:p>
          <a:p>
            <a:r>
              <a:rPr lang="en-AU" dirty="0"/>
              <a:t>Why does he need a website? Well, obviously he has great word of mouth, but Santa is trying to reduce his impact on the environment. He also wants to make things a bit easier for his elves.</a:t>
            </a:r>
          </a:p>
          <a:p>
            <a:r>
              <a:rPr lang="en-AU" dirty="0"/>
              <a:t>How can we help? By creating a site where kids can fill in a letter to Santa online instead of sending one via post. People can also create gift lists for their friends and family members, this way the elves can collate this data to check on current gift trends and to ensure they’re making the right types of presents. We’ll also be creating a section for secret Santa groups for even more data.</a:t>
            </a:r>
          </a:p>
        </p:txBody>
      </p:sp>
      <p:pic>
        <p:nvPicPr>
          <p:cNvPr id="5" name="Picture 4" descr="A person wearing a hat&#10;&#10;Description automatically generated">
            <a:extLst>
              <a:ext uri="{FF2B5EF4-FFF2-40B4-BE49-F238E27FC236}">
                <a16:creationId xmlns:a16="http://schemas.microsoft.com/office/drawing/2014/main" id="{1C4179A6-6DB5-45E0-8DBD-70AD2181C027}"/>
              </a:ext>
            </a:extLst>
          </p:cNvPr>
          <p:cNvPicPr>
            <a:picLocks noChangeAspect="1"/>
          </p:cNvPicPr>
          <p:nvPr/>
        </p:nvPicPr>
        <p:blipFill>
          <a:blip r:embed="rId2"/>
          <a:stretch>
            <a:fillRect/>
          </a:stretch>
        </p:blipFill>
        <p:spPr>
          <a:xfrm>
            <a:off x="10693954" y="803186"/>
            <a:ext cx="1218830" cy="1706362"/>
          </a:xfrm>
          <a:prstGeom prst="rect">
            <a:avLst/>
          </a:prstGeom>
        </p:spPr>
      </p:pic>
    </p:spTree>
    <p:extLst>
      <p:ext uri="{BB962C8B-B14F-4D97-AF65-F5344CB8AC3E}">
        <p14:creationId xmlns:p14="http://schemas.microsoft.com/office/powerpoint/2010/main" val="962324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22A55-ECF3-4078-AC30-E2ABA24547F1}"/>
              </a:ext>
            </a:extLst>
          </p:cNvPr>
          <p:cNvSpPr>
            <a:spLocks noGrp="1"/>
          </p:cNvSpPr>
          <p:nvPr>
            <p:ph type="title"/>
          </p:nvPr>
        </p:nvSpPr>
        <p:spPr/>
        <p:txBody>
          <a:bodyPr/>
          <a:lstStyle/>
          <a:p>
            <a:r>
              <a:rPr lang="en-AU" dirty="0"/>
              <a:t>But wait—there’s myrrh.</a:t>
            </a:r>
          </a:p>
        </p:txBody>
      </p:sp>
      <p:sp>
        <p:nvSpPr>
          <p:cNvPr id="3" name="Content Placeholder 2">
            <a:extLst>
              <a:ext uri="{FF2B5EF4-FFF2-40B4-BE49-F238E27FC236}">
                <a16:creationId xmlns:a16="http://schemas.microsoft.com/office/drawing/2014/main" id="{A1835845-54A9-433C-9A3E-0580881ECC43}"/>
              </a:ext>
            </a:extLst>
          </p:cNvPr>
          <p:cNvSpPr>
            <a:spLocks noGrp="1"/>
          </p:cNvSpPr>
          <p:nvPr>
            <p:ph idx="1"/>
          </p:nvPr>
        </p:nvSpPr>
        <p:spPr/>
        <p:txBody>
          <a:bodyPr/>
          <a:lstStyle/>
          <a:p>
            <a:r>
              <a:rPr lang="en-AU" dirty="0"/>
              <a:t>Target Audience: Parents, children, secret Santa participants.</a:t>
            </a:r>
          </a:p>
          <a:p>
            <a:r>
              <a:rPr lang="en-AU" dirty="0"/>
              <a:t>Tech Stack: </a:t>
            </a:r>
          </a:p>
          <a:p>
            <a:pPr lvl="1"/>
            <a:r>
              <a:rPr lang="en-AU" dirty="0"/>
              <a:t>Front-end: HTML, CSS, JavaScript, React.</a:t>
            </a:r>
          </a:p>
          <a:p>
            <a:pPr lvl="1"/>
            <a:r>
              <a:rPr lang="en-AU" dirty="0"/>
              <a:t>Back-end: Express, </a:t>
            </a:r>
            <a:r>
              <a:rPr lang="en-AU" dirty="0" err="1"/>
              <a:t>NodeJs</a:t>
            </a:r>
            <a:r>
              <a:rPr lang="en-AU" dirty="0"/>
              <a:t>.</a:t>
            </a:r>
          </a:p>
          <a:p>
            <a:pPr lvl="1"/>
            <a:r>
              <a:rPr lang="en-AU" dirty="0"/>
              <a:t>Database: MongoDB, Mongoose.</a:t>
            </a:r>
          </a:p>
          <a:p>
            <a:pPr lvl="1"/>
            <a:r>
              <a:rPr lang="en-AU" dirty="0"/>
              <a:t>Deployment: Heroku, </a:t>
            </a:r>
            <a:r>
              <a:rPr lang="en-AU" dirty="0" err="1"/>
              <a:t>Netlify</a:t>
            </a:r>
            <a:r>
              <a:rPr lang="en-AU" dirty="0"/>
              <a:t>.</a:t>
            </a:r>
          </a:p>
          <a:p>
            <a:pPr lvl="1"/>
            <a:r>
              <a:rPr lang="en-AU" dirty="0"/>
              <a:t>Project Management Tools: Trello, Discord.</a:t>
            </a:r>
          </a:p>
          <a:p>
            <a:pPr lvl="1"/>
            <a:r>
              <a:rPr lang="en-AU" dirty="0"/>
              <a:t>Testing: Cypress, Mocha.</a:t>
            </a:r>
          </a:p>
          <a:p>
            <a:pPr lvl="1"/>
            <a:r>
              <a:rPr lang="en-AU" dirty="0"/>
              <a:t>DevOps Tools: git, GitHub, Visual Studio Code.</a:t>
            </a:r>
          </a:p>
          <a:p>
            <a:pPr lvl="1"/>
            <a:r>
              <a:rPr lang="en-AU" dirty="0"/>
              <a:t>Design Tools: </a:t>
            </a:r>
            <a:r>
              <a:rPr lang="en-AU" dirty="0" err="1"/>
              <a:t>Figma</a:t>
            </a:r>
            <a:r>
              <a:rPr lang="en-AU" dirty="0"/>
              <a:t>, diagrams.net, </a:t>
            </a:r>
            <a:r>
              <a:rPr lang="en-AU" dirty="0" err="1"/>
              <a:t>Xtensio</a:t>
            </a:r>
            <a:r>
              <a:rPr lang="en-AU" dirty="0"/>
              <a:t>.</a:t>
            </a:r>
          </a:p>
        </p:txBody>
      </p:sp>
    </p:spTree>
    <p:extLst>
      <p:ext uri="{BB962C8B-B14F-4D97-AF65-F5344CB8AC3E}">
        <p14:creationId xmlns:p14="http://schemas.microsoft.com/office/powerpoint/2010/main" val="3545955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8DC64-E95B-458B-B139-2BD1CD776DE3}"/>
              </a:ext>
            </a:extLst>
          </p:cNvPr>
          <p:cNvSpPr>
            <a:spLocks noGrp="1"/>
          </p:cNvSpPr>
          <p:nvPr>
            <p:ph type="title"/>
          </p:nvPr>
        </p:nvSpPr>
        <p:spPr/>
        <p:txBody>
          <a:bodyPr/>
          <a:lstStyle/>
          <a:p>
            <a:r>
              <a:rPr lang="en-AU" dirty="0"/>
              <a:t>Oh, deer. It’s the Dataflow Diagram.</a:t>
            </a:r>
          </a:p>
        </p:txBody>
      </p:sp>
      <p:pic>
        <p:nvPicPr>
          <p:cNvPr id="5" name="Content Placeholder 4" descr="Diagram, engineering drawing&#10;&#10;Description automatically generated">
            <a:extLst>
              <a:ext uri="{FF2B5EF4-FFF2-40B4-BE49-F238E27FC236}">
                <a16:creationId xmlns:a16="http://schemas.microsoft.com/office/drawing/2014/main" id="{D96C4CA5-9CD3-42A5-841B-7E887C436F3C}"/>
              </a:ext>
            </a:extLst>
          </p:cNvPr>
          <p:cNvPicPr>
            <a:picLocks noGrp="1" noChangeAspect="1"/>
          </p:cNvPicPr>
          <p:nvPr>
            <p:ph idx="1"/>
          </p:nvPr>
        </p:nvPicPr>
        <p:blipFill>
          <a:blip r:embed="rId2"/>
          <a:stretch>
            <a:fillRect/>
          </a:stretch>
        </p:blipFill>
        <p:spPr>
          <a:xfrm>
            <a:off x="5118100" y="1395917"/>
            <a:ext cx="6281738" cy="4062991"/>
          </a:xfrm>
        </p:spPr>
      </p:pic>
    </p:spTree>
    <p:extLst>
      <p:ext uri="{BB962C8B-B14F-4D97-AF65-F5344CB8AC3E}">
        <p14:creationId xmlns:p14="http://schemas.microsoft.com/office/powerpoint/2010/main" val="2466737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62486-1F67-4BAF-91C0-09EFAC050AB6}"/>
              </a:ext>
            </a:extLst>
          </p:cNvPr>
          <p:cNvSpPr>
            <a:spLocks noGrp="1"/>
          </p:cNvSpPr>
          <p:nvPr>
            <p:ph type="title"/>
          </p:nvPr>
        </p:nvSpPr>
        <p:spPr/>
        <p:txBody>
          <a:bodyPr>
            <a:normAutofit fontScale="90000"/>
          </a:bodyPr>
          <a:lstStyle/>
          <a:p>
            <a:r>
              <a:rPr lang="en-AU" dirty="0"/>
              <a:t>Sleigh, what?! The Application Architecture Diagram, too?!</a:t>
            </a:r>
          </a:p>
        </p:txBody>
      </p:sp>
      <p:pic>
        <p:nvPicPr>
          <p:cNvPr id="5" name="Content Placeholder 4">
            <a:extLst>
              <a:ext uri="{FF2B5EF4-FFF2-40B4-BE49-F238E27FC236}">
                <a16:creationId xmlns:a16="http://schemas.microsoft.com/office/drawing/2014/main" id="{AE5E46B2-E2D6-4748-BA49-181FA8EE7D9A}"/>
              </a:ext>
            </a:extLst>
          </p:cNvPr>
          <p:cNvPicPr>
            <a:picLocks noGrp="1" noChangeAspect="1"/>
          </p:cNvPicPr>
          <p:nvPr>
            <p:ph idx="1"/>
          </p:nvPr>
        </p:nvPicPr>
        <p:blipFill>
          <a:blip r:embed="rId2"/>
          <a:srcRect/>
          <a:stretch/>
        </p:blipFill>
        <p:spPr>
          <a:xfrm>
            <a:off x="4635581" y="1924050"/>
            <a:ext cx="6635406" cy="2981325"/>
          </a:xfrm>
        </p:spPr>
      </p:pic>
    </p:spTree>
    <p:extLst>
      <p:ext uri="{BB962C8B-B14F-4D97-AF65-F5344CB8AC3E}">
        <p14:creationId xmlns:p14="http://schemas.microsoft.com/office/powerpoint/2010/main" val="1219940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709BD-7C50-4618-92C9-06558A1D1379}"/>
              </a:ext>
            </a:extLst>
          </p:cNvPr>
          <p:cNvSpPr>
            <a:spLocks noGrp="1"/>
          </p:cNvSpPr>
          <p:nvPr>
            <p:ph type="title"/>
          </p:nvPr>
        </p:nvSpPr>
        <p:spPr/>
        <p:txBody>
          <a:bodyPr>
            <a:normAutofit fontScale="90000"/>
          </a:bodyPr>
          <a:lstStyle/>
          <a:p>
            <a:r>
              <a:rPr lang="en-AU" dirty="0"/>
              <a:t>How rude-</a:t>
            </a:r>
            <a:r>
              <a:rPr lang="en-AU" dirty="0" err="1"/>
              <a:t>olph</a:t>
            </a:r>
            <a:r>
              <a:rPr lang="en-AU" dirty="0"/>
              <a:t> of you. Let’s think about the client - user stories.</a:t>
            </a:r>
          </a:p>
        </p:txBody>
      </p:sp>
      <p:sp>
        <p:nvSpPr>
          <p:cNvPr id="3" name="Content Placeholder 2">
            <a:extLst>
              <a:ext uri="{FF2B5EF4-FFF2-40B4-BE49-F238E27FC236}">
                <a16:creationId xmlns:a16="http://schemas.microsoft.com/office/drawing/2014/main" id="{ABD7D602-4229-4054-A15D-C678C9E5401F}"/>
              </a:ext>
            </a:extLst>
          </p:cNvPr>
          <p:cNvSpPr>
            <a:spLocks noGrp="1"/>
          </p:cNvSpPr>
          <p:nvPr>
            <p:ph idx="1"/>
          </p:nvPr>
        </p:nvSpPr>
        <p:spPr>
          <a:xfrm>
            <a:off x="5118447" y="803186"/>
            <a:ext cx="6540153" cy="5248622"/>
          </a:xfrm>
        </p:spPr>
        <p:txBody>
          <a:bodyPr/>
          <a:lstStyle/>
          <a:p>
            <a:r>
              <a:rPr lang="en-AU" dirty="0"/>
              <a:t>3 different iterations.</a:t>
            </a:r>
          </a:p>
          <a:p>
            <a:r>
              <a:rPr lang="en-AU" dirty="0"/>
              <a:t>First iteration - We considered what our users would want in terms of functionality and wrote cases for it like:</a:t>
            </a:r>
          </a:p>
          <a:p>
            <a:pPr lvl="1"/>
            <a:r>
              <a:rPr lang="en-AU" dirty="0"/>
              <a:t>As a child I want to be able to create a list of gifts I want from Santa.</a:t>
            </a:r>
          </a:p>
          <a:p>
            <a:r>
              <a:rPr lang="en-AU" dirty="0"/>
              <a:t>Second iteration – We created user personas to better understand our clients needs and wants. More on that in the next slide.</a:t>
            </a:r>
          </a:p>
          <a:p>
            <a:r>
              <a:rPr lang="en-AU" dirty="0"/>
              <a:t>Third iteration – We delved further into the why of our user stories. Instead of considering just what our users wanted we tried to isolate the motivations. This was helped greatly by our user personas. Updated like so:</a:t>
            </a:r>
          </a:p>
          <a:p>
            <a:pPr lvl="1"/>
            <a:r>
              <a:rPr lang="en-AU" dirty="0"/>
              <a:t>As a child I want to be able to create a list of gifts I want from Santa so I can ensure he knows what I want.</a:t>
            </a:r>
          </a:p>
          <a:p>
            <a:pPr lvl="1"/>
            <a:endParaRPr lang="en-AU" dirty="0"/>
          </a:p>
        </p:txBody>
      </p:sp>
    </p:spTree>
    <p:extLst>
      <p:ext uri="{BB962C8B-B14F-4D97-AF65-F5344CB8AC3E}">
        <p14:creationId xmlns:p14="http://schemas.microsoft.com/office/powerpoint/2010/main" val="156911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667AF-9D92-4363-8B06-D028082B0562}"/>
              </a:ext>
            </a:extLst>
          </p:cNvPr>
          <p:cNvSpPr>
            <a:spLocks noGrp="1"/>
          </p:cNvSpPr>
          <p:nvPr>
            <p:ph type="title"/>
          </p:nvPr>
        </p:nvSpPr>
        <p:spPr/>
        <p:txBody>
          <a:bodyPr>
            <a:normAutofit/>
          </a:bodyPr>
          <a:lstStyle/>
          <a:p>
            <a:r>
              <a:rPr lang="en-AU" dirty="0"/>
              <a:t>Snow, don’t tell - User Persona Example</a:t>
            </a:r>
          </a:p>
        </p:txBody>
      </p:sp>
      <p:pic>
        <p:nvPicPr>
          <p:cNvPr id="5" name="Content Placeholder 4" descr="Graphical user interface, website&#10;&#10;Description automatically generated">
            <a:extLst>
              <a:ext uri="{FF2B5EF4-FFF2-40B4-BE49-F238E27FC236}">
                <a16:creationId xmlns:a16="http://schemas.microsoft.com/office/drawing/2014/main" id="{F0380913-6FFA-40EF-9F88-21713E60D90E}"/>
              </a:ext>
            </a:extLst>
          </p:cNvPr>
          <p:cNvPicPr>
            <a:picLocks noGrp="1" noChangeAspect="1"/>
          </p:cNvPicPr>
          <p:nvPr>
            <p:ph idx="1"/>
          </p:nvPr>
        </p:nvPicPr>
        <p:blipFill>
          <a:blip r:embed="rId2"/>
          <a:stretch>
            <a:fillRect/>
          </a:stretch>
        </p:blipFill>
        <p:spPr>
          <a:xfrm>
            <a:off x="5201752" y="803275"/>
            <a:ext cx="6114433" cy="5248275"/>
          </a:xfrm>
        </p:spPr>
      </p:pic>
    </p:spTree>
    <p:extLst>
      <p:ext uri="{BB962C8B-B14F-4D97-AF65-F5344CB8AC3E}">
        <p14:creationId xmlns:p14="http://schemas.microsoft.com/office/powerpoint/2010/main" val="1508568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BB32F-B616-4F16-9D98-64EF971E4CB6}"/>
              </a:ext>
            </a:extLst>
          </p:cNvPr>
          <p:cNvSpPr>
            <a:spLocks noGrp="1"/>
          </p:cNvSpPr>
          <p:nvPr>
            <p:ph type="title"/>
          </p:nvPr>
        </p:nvSpPr>
        <p:spPr/>
        <p:txBody>
          <a:bodyPr>
            <a:normAutofit fontScale="90000"/>
          </a:bodyPr>
          <a:lstStyle/>
          <a:p>
            <a:r>
              <a:rPr lang="en-AU" dirty="0"/>
              <a:t>That look soots you – wireframes and design.</a:t>
            </a:r>
          </a:p>
        </p:txBody>
      </p:sp>
      <p:sp>
        <p:nvSpPr>
          <p:cNvPr id="3" name="Content Placeholder 2">
            <a:extLst>
              <a:ext uri="{FF2B5EF4-FFF2-40B4-BE49-F238E27FC236}">
                <a16:creationId xmlns:a16="http://schemas.microsoft.com/office/drawing/2014/main" id="{2049BBA7-94D9-4A2D-B060-84B40DB16F66}"/>
              </a:ext>
            </a:extLst>
          </p:cNvPr>
          <p:cNvSpPr>
            <a:spLocks noGrp="1"/>
          </p:cNvSpPr>
          <p:nvPr>
            <p:ph idx="1"/>
          </p:nvPr>
        </p:nvSpPr>
        <p:spPr/>
        <p:txBody>
          <a:bodyPr/>
          <a:lstStyle/>
          <a:p>
            <a:r>
              <a:rPr lang="en-AU" dirty="0"/>
              <a:t>Wireframes were created using </a:t>
            </a:r>
            <a:r>
              <a:rPr lang="en-AU" dirty="0" err="1"/>
              <a:t>Figma</a:t>
            </a:r>
            <a:r>
              <a:rPr lang="en-AU" dirty="0"/>
              <a:t>. We opted for detailed wireframes so the coding process would be straightforward for the front-end.</a:t>
            </a:r>
          </a:p>
          <a:p>
            <a:r>
              <a:rPr lang="en-AU" dirty="0"/>
              <a:t>Typography was considered: headings in Berkshire Swash to ensure they were eye-catching and blocks of text in the sans serif font Karla for readability.</a:t>
            </a:r>
          </a:p>
          <a:p>
            <a:r>
              <a:rPr lang="en-AU" dirty="0"/>
              <a:t>Colour palette: we wanted to stick with Christmas colours so went with red for backgrounds and white for text. Both colours were customised with the background having added greens and blues to use colour #B60D0F and the font colour having subtle hints if red in colour #FBF3F3.</a:t>
            </a:r>
          </a:p>
        </p:txBody>
      </p:sp>
    </p:spTree>
    <p:extLst>
      <p:ext uri="{BB962C8B-B14F-4D97-AF65-F5344CB8AC3E}">
        <p14:creationId xmlns:p14="http://schemas.microsoft.com/office/powerpoint/2010/main" val="852787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2FB37-1ED4-4F71-9EAE-4B2DED9EEBA3}"/>
              </a:ext>
            </a:extLst>
          </p:cNvPr>
          <p:cNvSpPr>
            <a:spLocks noGrp="1"/>
          </p:cNvSpPr>
          <p:nvPr>
            <p:ph type="title"/>
          </p:nvPr>
        </p:nvSpPr>
        <p:spPr/>
        <p:txBody>
          <a:bodyPr>
            <a:normAutofit fontScale="90000"/>
          </a:bodyPr>
          <a:lstStyle/>
          <a:p>
            <a:r>
              <a:rPr lang="en-AU" dirty="0"/>
              <a:t>It’s beginning to look a lot like a wireframe example.</a:t>
            </a:r>
          </a:p>
        </p:txBody>
      </p:sp>
      <p:pic>
        <p:nvPicPr>
          <p:cNvPr id="5" name="Content Placeholder 4">
            <a:extLst>
              <a:ext uri="{FF2B5EF4-FFF2-40B4-BE49-F238E27FC236}">
                <a16:creationId xmlns:a16="http://schemas.microsoft.com/office/drawing/2014/main" id="{01D1AEE6-C589-423A-A6EC-348A576E3348}"/>
              </a:ext>
            </a:extLst>
          </p:cNvPr>
          <p:cNvPicPr>
            <a:picLocks noGrp="1" noChangeAspect="1"/>
          </p:cNvPicPr>
          <p:nvPr>
            <p:ph idx="1"/>
          </p:nvPr>
        </p:nvPicPr>
        <p:blipFill>
          <a:blip r:embed="rId2"/>
          <a:srcRect/>
          <a:stretch/>
        </p:blipFill>
        <p:spPr>
          <a:xfrm>
            <a:off x="5118100" y="1399811"/>
            <a:ext cx="6281738" cy="4055202"/>
          </a:xfrm>
        </p:spPr>
      </p:pic>
    </p:spTree>
    <p:extLst>
      <p:ext uri="{BB962C8B-B14F-4D97-AF65-F5344CB8AC3E}">
        <p14:creationId xmlns:p14="http://schemas.microsoft.com/office/powerpoint/2010/main" val="510281368"/>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otalTime>9</TotalTime>
  <Words>660</Words>
  <Application>Microsoft Office PowerPoint</Application>
  <PresentationFormat>Widescreen</PresentationFormat>
  <Paragraphs>39</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Calibri Light</vt:lpstr>
      <vt:lpstr>Rockwell</vt:lpstr>
      <vt:lpstr>Wingdings</vt:lpstr>
      <vt:lpstr>Atlas</vt:lpstr>
      <vt:lpstr>Christmas MERN Project</vt:lpstr>
      <vt:lpstr>You snow the drill. We’re going to talk about the why.</vt:lpstr>
      <vt:lpstr>But wait—there’s myrrh.</vt:lpstr>
      <vt:lpstr>Oh, deer. It’s the Dataflow Diagram.</vt:lpstr>
      <vt:lpstr>Sleigh, what?! The Application Architecture Diagram, too?!</vt:lpstr>
      <vt:lpstr>How rude-olph of you. Let’s think about the client - user stories.</vt:lpstr>
      <vt:lpstr>Snow, don’t tell - User Persona Example</vt:lpstr>
      <vt:lpstr>That look soots you – wireframes and design.</vt:lpstr>
      <vt:lpstr>It’s beginning to look a lot like a wireframe example.</vt:lpstr>
      <vt:lpstr>Trello-lo-lo-lo-lo-lo-lo-lo and Planning Methodology.</vt:lpstr>
      <vt:lpstr>Let’s take an elfie – one of our Trello screenshots.</vt:lpstr>
      <vt:lpstr>A round of Santa-plause, please.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Christmas MERN Project</dc:title>
  <dc:creator>Ashley Smith</dc:creator>
  <cp:lastModifiedBy>Ashley Smith</cp:lastModifiedBy>
  <cp:revision>5</cp:revision>
  <dcterms:created xsi:type="dcterms:W3CDTF">2020-12-08T00:44:01Z</dcterms:created>
  <dcterms:modified xsi:type="dcterms:W3CDTF">2020-12-08T00:53:47Z</dcterms:modified>
</cp:coreProperties>
</file>